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0"/>
  </p:notesMasterIdLst>
  <p:sldIdLst>
    <p:sldId id="260" r:id="rId2"/>
    <p:sldId id="261" r:id="rId3"/>
    <p:sldId id="265" r:id="rId4"/>
    <p:sldId id="283" r:id="rId5"/>
    <p:sldId id="284" r:id="rId6"/>
    <p:sldId id="280" r:id="rId7"/>
    <p:sldId id="285" r:id="rId8"/>
    <p:sldId id="263" r:id="rId9"/>
    <p:sldId id="264" r:id="rId10"/>
    <p:sldId id="267" r:id="rId11"/>
    <p:sldId id="286" r:id="rId12"/>
    <p:sldId id="287" r:id="rId13"/>
    <p:sldId id="288" r:id="rId14"/>
    <p:sldId id="281" r:id="rId15"/>
    <p:sldId id="282" r:id="rId16"/>
    <p:sldId id="279" r:id="rId17"/>
    <p:sldId id="278" r:id="rId18"/>
    <p:sldId id="268" r:id="rId19"/>
    <p:sldId id="289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6809" autoAdjust="0"/>
    <p:restoredTop sz="90929"/>
  </p:normalViewPr>
  <p:slideViewPr>
    <p:cSldViewPr>
      <p:cViewPr varScale="1">
        <p:scale>
          <a:sx n="104" d="100"/>
          <a:sy n="104" d="100"/>
        </p:scale>
        <p:origin x="2334" y="96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BDD6-50AE-4D12-852D-3CFE670B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FC07BA-DB14-4959-A86C-7578C2BE59A4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FDE4-24EE-441C-9A46-BEA8DFFF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6B5B5-AB32-4487-961F-9C2D5041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5350BAB2-A928-4CF7-B06E-0860B4B44B91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D0B92-80F7-4A90-9071-E8D5DEC1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6EB8-E81C-45B5-8CDE-D25B8871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7EFBE-6C89-4EBA-AEA2-CFA0D62E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67A2A-2D26-43D8-830B-EC606782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8ED9F-C92A-4F74-B504-A5F2C352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4FD29-4964-43C5-90FC-FFF5EC90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B092BA42-6196-44B5-A1A5-88D83F15CE4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DFF6-ABC4-497C-BEE9-22EFA37C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B5D1B8-1A49-4750-9DC7-D6E93F58C868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8DB42-3A48-4C64-B0E1-E2D52459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055B-E9C2-4015-94CA-EA74B548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365DE5A1-908B-475C-A120-86A3F446474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FA86B-BF88-4A7C-9097-2C36C1DE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9EE26F-0A30-4130-A1EE-36250EA72E14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13785-2C93-4544-B861-408F89F0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887D-3C07-4839-8714-42515C4C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D85445B-7D9D-4AD5-8BB0-81FBBD94D496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536B9-A535-4E0A-9CD0-DAC80480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643B87-F841-4AD2-814C-93D837E24A5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A6D48-D2EB-4565-80B5-30277379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DF91-10A6-4140-846A-9EF17B70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BEDEAE1-0133-4923-8B62-C6E08D49FCD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F0FA9-D775-4662-941F-807B814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D482D5-D7E7-4BB2-95EB-7D02ACBCF67D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30108-8038-443C-90B7-B92CBB5A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5794-D31C-4E75-B91D-006AF6B0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5F4CA40A-FBCD-4EE0-9330-BB43E57ED04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F2EA0-885E-4009-A6E4-33E6AD24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694250-0DD9-4648-B674-F7941F4CED28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70796-154B-4F9E-9658-558EA60D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F4C45-89F4-433D-9CA6-1DE1854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F4ECA6E-EF49-4BB1-923D-584C4C6D4ECF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9" name="Picture 36" descr="Logo-A4-50mm-4C">
            <a:extLst>
              <a:ext uri="{FF2B5EF4-FFF2-40B4-BE49-F238E27FC236}">
                <a16:creationId xmlns:a16="http://schemas.microsoft.com/office/drawing/2014/main" id="{1E9276A6-643D-416E-B0AE-F505256B9B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1822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/>
              <a:t>Evaluation of Microservice Architecture Designs in an IoT-Context</a:t>
            </a:r>
            <a:endParaRPr lang="de-DE" altLang="de-DE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4" name="Date Placeholder 3">
            <a:extLst>
              <a:ext uri="{FF2B5EF4-FFF2-40B4-BE49-F238E27FC236}">
                <a16:creationId xmlns:a16="http://schemas.microsoft.com/office/drawing/2014/main" id="{AA57BBB2-700A-403A-9713-10580E3F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B31B3F-3858-409C-BE78-28BA1496A179}" type="datetime1">
              <a:rPr lang="de-DE" altLang="de-DE" sz="1000" smtClean="0">
                <a:solidFill>
                  <a:schemeClr val="bg1"/>
                </a:solidFill>
              </a:rPr>
              <a:pPr/>
              <a:t>28.11.2019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32" y="1541608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28.11.2019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63432" y="349672"/>
            <a:ext cx="785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26944" y="3323338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</a:t>
            </a:r>
            <a:r>
              <a:rPr lang="en-US" sz="2000" dirty="0" err="1"/>
              <a:t>seb</a:t>
            </a:r>
            <a:r>
              <a:rPr lang="en-US" sz="2000" dirty="0"/>
              <a:t>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i="1" dirty="0">
                <a:solidFill>
                  <a:srgbClr val="FF0000"/>
                </a:solidFill>
              </a:rPr>
              <a:t>and </a:t>
            </a:r>
            <a:r>
              <a:rPr lang="de-DE" i="1" dirty="0" err="1">
                <a:solidFill>
                  <a:srgbClr val="FF0000"/>
                </a:solidFill>
              </a:rPr>
              <a:t>Applications</a:t>
            </a:r>
            <a:r>
              <a:rPr lang="de-DE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1" y="3384236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increases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throughput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28651" y="3286124"/>
            <a:ext cx="7886700" cy="251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99F11-5D69-4350-A075-741A016E1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Explaining the system components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00" y="692696"/>
            <a:ext cx="7491129" cy="509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A707-6432-4EA2-8468-856276B1B4D4}"/>
              </a:ext>
            </a:extLst>
          </p:cNvPr>
          <p:cNvSpPr txBox="1"/>
          <p:nvPr/>
        </p:nvSpPr>
        <p:spPr>
          <a:xfrm>
            <a:off x="903293" y="136524"/>
            <a:ext cx="274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Component diagram</a:t>
            </a:r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B58-E9F2-4F4E-B9FE-F6469676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14" y="142913"/>
            <a:ext cx="7651762" cy="549784"/>
          </a:xfrm>
        </p:spPr>
        <p:txBody>
          <a:bodyPr/>
          <a:lstStyle/>
          <a:p>
            <a:r>
              <a:rPr lang="en-US" sz="2400" dirty="0"/>
              <a:t>Component diagram (gRPC)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6ED357-0C62-4F83-8BAB-642D93B9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94" y="692696"/>
            <a:ext cx="7651762" cy="50891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7BFE-BF51-4038-9F50-1BCD784B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82AC-E4A3-4103-A699-A729CA65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19A6-EFAD-41DC-880C-80866DF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907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84" y="183642"/>
            <a:ext cx="7831782" cy="975643"/>
          </a:xfrm>
        </p:spPr>
        <p:txBody>
          <a:bodyPr/>
          <a:lstStyle/>
          <a:p>
            <a:r>
              <a:rPr lang="en-US" dirty="0"/>
              <a:t>Load generation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592" y="1129628"/>
            <a:ext cx="7664574" cy="4598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A0316E-9A8D-4B5A-AEED-A22CA717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476672"/>
            <a:ext cx="7623860" cy="53651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3572591" y="15007"/>
            <a:ext cx="199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 scenario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3CA-1940-413E-819E-9EA768A94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Results discussion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31D2-09A7-43A2-A129-8A53946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measuring system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C1B-313A-401A-B2AF-B89BEBA9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/>
          <a:lstStyle/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Requirements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 of the Art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system overview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Work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28.11.2019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833868"/>
            <a:ext cx="313482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Interconnection comparison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F483B-241C-4934-AF4D-7AC22444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8" y="1340768"/>
            <a:ext cx="5647260" cy="43218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274937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rgbClr val="FF0000"/>
                </a:solidFill>
              </a:rPr>
              <a:t> Messaging provides the lowest response time less than 1 millisecond.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rgbClr val="FF0000"/>
                </a:solidFill>
              </a:rPr>
              <a:t> Async. HTTP provides the highest response time,  a bit higher 70 milliseconds.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6C5B-8B61-48A6-A817-859C4D30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27A28F53-CF9E-48E7-B991-1AA37EB92E07}" type="datetime1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11/28/2019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5DDAF-6AC8-4843-9608-90704009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 kern="1200" cap="all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20</a:t>
            </a:fld>
            <a:endParaRPr lang="en-US" altLang="de-DE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1F4-3CEF-4944-99F4-F98449D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49" y="958497"/>
            <a:ext cx="2539308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Transaction duration by service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9" y="2276872"/>
            <a:ext cx="2539308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gRPC interconnection provides lowest transaction duration time of persistence services.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The messaging one provides the lowest transaction duration time of non-persistence services.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7E513-3016-4B3F-AEA5-5DE4C2BF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4A39-DA64-41B7-9B7D-BE18B882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21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9CBA6B-E797-45DE-95C1-F927470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7" y="1095148"/>
            <a:ext cx="5924106" cy="45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C8CA-E59F-4D2E-B908-0EF5CB92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1" y="836712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Load balancing strategies comparison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46" y="2154317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Client-side LB strategy provides about 10% less the system response time, scaling persistency services.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Server-side LB strategy improves the system response by almost the same amount but by scaling edge service.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35DA-906F-4904-B8E5-300A2ADF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286E-E019-4B83-B596-F0AD68A9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8135"/>
            <a:ext cx="5884618" cy="45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E21E-C282-4DFB-B33E-77FB53E5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impact of </a:t>
            </a:r>
            <a:r>
              <a:rPr lang="en-US" sz="2100" dirty="0" err="1">
                <a:solidFill>
                  <a:srgbClr val="FF0000"/>
                </a:solidFill>
              </a:rPr>
              <a:t>lb</a:t>
            </a:r>
            <a:r>
              <a:rPr lang="en-US" sz="2100" dirty="0">
                <a:solidFill>
                  <a:srgbClr val="FF0000"/>
                </a:solidFill>
              </a:rPr>
              <a:t> on services 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5A9FD0-566D-4A4E-8C27-06361298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Probably picture with an error.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C839-B457-4D21-BE27-A075922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F3793-D939-4F4F-9DDE-5CED1A9B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23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23CD4-0BE6-40E4-9B04-3A0B985E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FBA5-B763-4FA4-A748-DCE6DE3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DBMS comparison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Key-Value DBMS requires significantly less time to execute database operations.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Despite a data structure it needs about 8 milliseconds to process an operation.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0C7C-AEA9-494F-9D2D-A3B04127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E8643-42CA-4033-94FC-CCD188B2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24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130E-1C75-4FA8-840F-3CB771B0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Summing up the thesis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3B29-6CA6-47D6-86FC-6AEA15AE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The fastest an IoT device request handling can provide a microservice system with messaging middleware interconnection to non-persistency services and gRPC interconnection to persistency services. 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Document-oriented key-value DBMS can ensure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lowest transaction duration of persistency services.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Load balancing strategy choice depends on where a microservice system has a bottleneck.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To test the microservice system with some additional services satisfying more realistic requirements.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Improve the load generation.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Survey about how caching might affect the system response time.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Prove our research on a production made application.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28.11.2019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1BA81-3E6E-4E91-9C21-63E8F47D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55611B-962E-46BF-A4C2-3F6A781912E1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3EBF3-DDEC-431B-BE94-2ECE7B38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8BA-F776-4BAE-862C-253454888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thesis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6FC9-A0D9-41A4-B581-712674BC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6E8F-9905-4D98-8440-67A7C21D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of in an IoT context.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Interconnection methods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Database management systems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Load balancing strategies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93B6-FDB8-4E72-B654-5869DBC5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7A925-B1B3-4125-B091-66710DE8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5E8B-40F3-422A-A8C2-D8EBA9D6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4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done?!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most demanded technologies in MSA context.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most common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A0A8-955C-4BE7-B6BB-84D2CD8F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system requirements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connectivity for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basic authentication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Transform IoT device data model to the system data model.</a:t>
            </a:r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Qualitative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Testable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Reproducible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Deployable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Quantitative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Response time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C7618-2F32-427E-B46A-44549158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Literature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28.11.2019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732</Words>
  <Application>Microsoft Office PowerPoint</Application>
  <PresentationFormat>On-screen Show (4:3)</PresentationFormat>
  <Paragraphs>186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Introduction</vt:lpstr>
      <vt:lpstr>What we have done?!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The system overview</vt:lpstr>
      <vt:lpstr>PowerPoint Presentation</vt:lpstr>
      <vt:lpstr>Component diagram (gRPC)</vt:lpstr>
      <vt:lpstr>Load generation</vt:lpstr>
      <vt:lpstr>PowerPoint Presentation</vt:lpstr>
      <vt:lpstr>Results</vt:lpstr>
      <vt:lpstr>The measuring system</vt:lpstr>
      <vt:lpstr>Interconnection comparison</vt:lpstr>
      <vt:lpstr>Transaction duration by service</vt:lpstr>
      <vt:lpstr>Load balancing strategies comparison</vt:lpstr>
      <vt:lpstr>impact of lb on services </vt:lpstr>
      <vt:lpstr>DBMS comparison</vt:lpstr>
      <vt:lpstr>Conclusion</vt:lpstr>
      <vt:lpstr>Conclusion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37</cp:revision>
  <dcterms:created xsi:type="dcterms:W3CDTF">2008-09-25T09:57:29Z</dcterms:created>
  <dcterms:modified xsi:type="dcterms:W3CDTF">2019-11-28T11:34:09Z</dcterms:modified>
</cp:coreProperties>
</file>